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37.xml" ContentType="application/vnd.openxmlformats-officedocument.presentationml.slide+xml"/>
  <Override PartName="/ppt/slides/slide47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56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50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1.xml" ContentType="application/vnd.openxmlformats-officedocument.presentationml.slide+xml"/>
  <Override PartName="/ppt/slides/slide4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58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4.xml" ContentType="application/vnd.openxmlformats-officedocument.presentationml.slide+xml"/>
  <Override PartName="/ppt/slides/slide28.xml" ContentType="application/vnd.openxmlformats-officedocument.presentationml.slide+xml"/>
  <Override PartName="/ppt/slides/slide14.xml" ContentType="application/vnd.openxmlformats-officedocument.presentationml.slide+xml"/>
  <Override PartName="/ppt/slides/slide52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62.xml" ContentType="application/vnd.openxmlformats-officedocument.presentationml.slide+xml"/>
  <Override PartName="/ppt/slides/slide48.xml" ContentType="application/vnd.openxmlformats-officedocument.presentationml.slide+xml"/>
  <Override PartName="/ppt/slides/slide2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4.xml" ContentType="application/vnd.openxmlformats-officedocument.presentationml.slide+xml"/>
  <Override PartName="/ppt/slides/slide17.xml" ContentType="application/vnd.openxmlformats-officedocument.presentationml.slide+xml"/>
  <Override PartName="/ppt/slides/slide23.xml" ContentType="application/vnd.openxmlformats-officedocument.presentationml.slide+xml"/>
  <Override PartName="/ppt/slides/slide34.xml" ContentType="application/vnd.openxmlformats-officedocument.presentationml.slide+xml"/>
  <Override PartName="/ppt/slides/slide60.xml" ContentType="application/vnd.openxmlformats-officedocument.presentationml.slide+xml"/>
  <Override PartName="/ppt/slides/slide10.xml" ContentType="application/vnd.openxmlformats-officedocument.presentationml.slide+xml"/>
  <Override PartName="/ppt/slides/slide51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38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59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55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34.xml" Type="http://schemas.openxmlformats.org/officeDocument/2006/relationships/slide" Id="rId39"/><Relationship Target="slides/slide33.xml" Type="http://schemas.openxmlformats.org/officeDocument/2006/relationships/slide" Id="rId38"/><Relationship Target="slides/slide32.xml" Type="http://schemas.openxmlformats.org/officeDocument/2006/relationships/slide" Id="rId37"/><Relationship Target="slides/slide31.xml" Type="http://schemas.openxmlformats.org/officeDocument/2006/relationships/slide" Id="rId36"/><Relationship Target="slides/slide25.xml" Type="http://schemas.openxmlformats.org/officeDocument/2006/relationships/slide" Id="rId30"/><Relationship Target="slides/slide26.xml" Type="http://schemas.openxmlformats.org/officeDocument/2006/relationships/slide" Id="rId31"/><Relationship Target="slides/slide29.xml" Type="http://schemas.openxmlformats.org/officeDocument/2006/relationships/slide" Id="rId34"/><Relationship Target="slides/slide30.xml" Type="http://schemas.openxmlformats.org/officeDocument/2006/relationships/slide" Id="rId35"/><Relationship Target="slides/slide27.xml" Type="http://schemas.openxmlformats.org/officeDocument/2006/relationships/slide" Id="rId32"/><Relationship Target="slides/slide28.xml" Type="http://schemas.openxmlformats.org/officeDocument/2006/relationships/slide" Id="rId33"/><Relationship Target="slides/slide43.xml" Type="http://schemas.openxmlformats.org/officeDocument/2006/relationships/slide" Id="rId48"/><Relationship Target="slides/slide42.xml" Type="http://schemas.openxmlformats.org/officeDocument/2006/relationships/slide" Id="rId47"/><Relationship Target="slides/slide44.xml" Type="http://schemas.openxmlformats.org/officeDocument/2006/relationships/slide" Id="rId49"/><Relationship Target="presProps.xml" Type="http://schemas.openxmlformats.org/officeDocument/2006/relationships/presProps" Id="rId2"/><Relationship Target="theme/theme2.xml" Type="http://schemas.openxmlformats.org/officeDocument/2006/relationships/theme" Id="rId1"/><Relationship Target="slides/slide35.xml" Type="http://schemas.openxmlformats.org/officeDocument/2006/relationships/slide" Id="rId40"/><Relationship Target="slideMasters/slideMaster1.xml" Type="http://schemas.openxmlformats.org/officeDocument/2006/relationships/slideMaster" Id="rId4"/><Relationship Target="slides/slide36.xml" Type="http://schemas.openxmlformats.org/officeDocument/2006/relationships/slide" Id="rId41"/><Relationship Target="tableStyles.xml" Type="http://schemas.openxmlformats.org/officeDocument/2006/relationships/tableStyles" Id="rId3"/><Relationship Target="slides/slide37.xml" Type="http://schemas.openxmlformats.org/officeDocument/2006/relationships/slide" Id="rId42"/><Relationship Target="slides/slide38.xml" Type="http://schemas.openxmlformats.org/officeDocument/2006/relationships/slide" Id="rId43"/><Relationship Target="slides/slide39.xml" Type="http://schemas.openxmlformats.org/officeDocument/2006/relationships/slide" Id="rId44"/><Relationship Target="slides/slide40.xml" Type="http://schemas.openxmlformats.org/officeDocument/2006/relationships/slide" Id="rId45"/><Relationship Target="slides/slide41.xml" Type="http://schemas.openxmlformats.org/officeDocument/2006/relationships/slide" Id="rId46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Relationship Target="slides/slide53.xml" Type="http://schemas.openxmlformats.org/officeDocument/2006/relationships/slide" Id="rId58"/><Relationship Target="slides/slide54.xml" Type="http://schemas.openxmlformats.org/officeDocument/2006/relationships/slide" Id="rId59"/><Relationship Target="slides/slide14.xml" Type="http://schemas.openxmlformats.org/officeDocument/2006/relationships/slide" Id="rId19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7.xml" Type="http://schemas.openxmlformats.org/officeDocument/2006/relationships/slide" Id="rId12"/><Relationship Target="slides/slide8.xml" Type="http://schemas.openxmlformats.org/officeDocument/2006/relationships/slide" Id="rId13"/><Relationship Target="slides/slide5.xml" Type="http://schemas.openxmlformats.org/officeDocument/2006/relationships/slide" Id="rId10"/><Relationship Target="slides/slide6.xml" Type="http://schemas.openxmlformats.org/officeDocument/2006/relationships/slide" Id="rId11"/><Relationship Target="slides/slide52.xml" Type="http://schemas.openxmlformats.org/officeDocument/2006/relationships/slide" Id="rId57"/><Relationship Target="slides/slide51.xml" Type="http://schemas.openxmlformats.org/officeDocument/2006/relationships/slide" Id="rId56"/><Relationship Target="slides/slide50.xml" Type="http://schemas.openxmlformats.org/officeDocument/2006/relationships/slide" Id="rId55"/><Relationship Target="slides/slide49.xml" Type="http://schemas.openxmlformats.org/officeDocument/2006/relationships/slide" Id="rId54"/><Relationship Target="slides/slide48.xml" Type="http://schemas.openxmlformats.org/officeDocument/2006/relationships/slide" Id="rId53"/><Relationship Target="slides/slide47.xml" Type="http://schemas.openxmlformats.org/officeDocument/2006/relationships/slide" Id="rId52"/><Relationship Target="slides/slide46.xml" Type="http://schemas.openxmlformats.org/officeDocument/2006/relationships/slide" Id="rId51"/><Relationship Target="slides/slide45.xml" Type="http://schemas.openxmlformats.org/officeDocument/2006/relationships/slide" Id="rId50"/><Relationship Target="slides/slide24.xml" Type="http://schemas.openxmlformats.org/officeDocument/2006/relationships/slide" Id="rId29"/><Relationship Target="slides/slide21.xml" Type="http://schemas.openxmlformats.org/officeDocument/2006/relationships/slide" Id="rId26"/><Relationship Target="slides/slide20.xml" Type="http://schemas.openxmlformats.org/officeDocument/2006/relationships/slide" Id="rId25"/><Relationship Target="slides/slide23.xml" Type="http://schemas.openxmlformats.org/officeDocument/2006/relationships/slide" Id="rId28"/><Relationship Target="slides/slide22.xml" Type="http://schemas.openxmlformats.org/officeDocument/2006/relationships/slide" Id="rId27"/><Relationship Target="slides/slide16.xml" Type="http://schemas.openxmlformats.org/officeDocument/2006/relationships/slide" Id="rId21"/><Relationship Target="slides/slide17.xml" Type="http://schemas.openxmlformats.org/officeDocument/2006/relationships/slide" Id="rId22"/><Relationship Target="slides/slide55.xml" Type="http://schemas.openxmlformats.org/officeDocument/2006/relationships/slide" Id="rId60"/><Relationship Target="slides/slide18.xml" Type="http://schemas.openxmlformats.org/officeDocument/2006/relationships/slide" Id="rId23"/><Relationship Target="slides/slide19.xml" Type="http://schemas.openxmlformats.org/officeDocument/2006/relationships/slide" Id="rId24"/><Relationship Target="slides/slide15.xml" Type="http://schemas.openxmlformats.org/officeDocument/2006/relationships/slide" Id="rId20"/><Relationship Target="slides/slide61.xml" Type="http://schemas.openxmlformats.org/officeDocument/2006/relationships/slide" Id="rId66"/><Relationship Target="slides/slide60.xml" Type="http://schemas.openxmlformats.org/officeDocument/2006/relationships/slide" Id="rId65"/><Relationship Target="slides/slide62.xml" Type="http://schemas.openxmlformats.org/officeDocument/2006/relationships/slide" Id="rId67"/><Relationship Target="slides/slide57.xml" Type="http://schemas.openxmlformats.org/officeDocument/2006/relationships/slide" Id="rId62"/><Relationship Target="slides/slide56.xml" Type="http://schemas.openxmlformats.org/officeDocument/2006/relationships/slide" Id="rId61"/><Relationship Target="slides/slide59.xml" Type="http://schemas.openxmlformats.org/officeDocument/2006/relationships/slide" Id="rId64"/><Relationship Target="slides/slide58.xml" Type="http://schemas.openxmlformats.org/officeDocument/2006/relationships/slide" Id="rId63"/></Relationships>
</file>

<file path=ppt/notesMasters/_rels/notesMaster1.xml.rels><?xml version="1.0" encoding="UTF-8" standalone="yes"?><Relationships xmlns="http://schemas.openxmlformats.org/package/2006/relationships"><Relationship Target="../theme/theme3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" name="Shape 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" name="Shape 2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2" name="Shape 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9" name="Shape 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4" name="Shape 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0" name="Shape 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6" name="Shape 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2" name="Shape 1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8" name="Shape 1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3" name="Shape 1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3" name="Shape 1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9" name="Shape 1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" name="Shape 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" name="Shape 3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5" name="Shape 1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1" name="Shape 1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9" name="Shape 1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6" name="Shape 1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3" name="Shape 1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0" name="Shape 1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7" name="Shape 1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3" name="Shape 1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0" name="Shape 1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7" name="Shape 1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" name="Shape 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" name="Shape 3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4" name="Shape 2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0" name="Shape 2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6" name="Shape 2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4" name="Shape 2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4" name="Shape 2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1" name="Shape 2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0" name="Shape 2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6" name="Shape 2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3" name="Shape 2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2" name="Shape 2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" name="Shape 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7" name="Shape 2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4" name="Shape 2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0" name="Shape 2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5" name="Shape 2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1" name="Shape 3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7" name="Shape 3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5" name="Shape 3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1" name="Shape 3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6" name="Shape 3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2" name="Shape 3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" name="Shape 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" name="Shape 4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8" name="Shape 3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3" name="Shape 3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0" name="Shape 3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8" name="Shape 3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4" name="Shape 3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0" name="Shape 3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5" name="Shape 3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1" name="Shape 3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6" name="Shape 3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2" name="Shape 3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2" name="Shape 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7" name="Shape 3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2" name="Shape 4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8" name="Shape 4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7" name="Shape 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2" name="Shape 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7" name="Shape 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 txBox="1"/>
          <p:nvPr>
            <p:ph idx="1" type="subTitle"/>
          </p:nvPr>
        </p:nvSpPr>
        <p:spPr>
          <a:xfrm>
            <a:off y="2840053" x="685800"/>
            <a:ext cy="784799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0"/>
              </a:spcBef>
              <a:buClr>
                <a:schemeClr val="lt2"/>
              </a:buClr>
              <a:buNone/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" name="Shape 9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1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60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1pPr>
            <a:lvl2pPr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2pPr>
            <a:lvl3pPr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3pPr>
            <a:lvl4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4pPr>
            <a:lvl5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5pPr>
            <a:lvl6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6pPr>
            <a:lvl7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7pPr>
            <a:lvl8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8pPr>
            <a:lvl9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png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png" Type="http://schemas.openxmlformats.org/officeDocument/2006/relationships/image" Id="rId3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4.png" Type="http://schemas.openxmlformats.org/officeDocument/2006/relationships/image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4.png" Type="http://schemas.openxmlformats.org/officeDocument/2006/relationships/image" Id="rId3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5.png" Type="http://schemas.openxmlformats.org/officeDocument/2006/relationships/image" Id="rId3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07.png" Type="http://schemas.openxmlformats.org/officeDocument/2006/relationships/image" Id="rId4"/><Relationship Target="../media/image06.jpg" Type="http://schemas.openxmlformats.org/officeDocument/2006/relationships/image" Id="rId3"/><Relationship Target="../media/image09.jpg" Type="http://schemas.openxmlformats.org/officeDocument/2006/relationships/image" Id="rId5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5.pn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4.png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2.png" Type="http://schemas.openxmlformats.org/officeDocument/2006/relationships/image" Id="rId3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2.png" Type="http://schemas.openxmlformats.org/officeDocument/2006/relationships/image" Id="rId3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8.jpg" Type="http://schemas.openxmlformats.org/officeDocument/2006/relationships/image" Id="rId3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2.png" Type="http://schemas.openxmlformats.org/officeDocument/2006/relationships/image" Id="rId3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3.png" Type="http://schemas.openxmlformats.org/officeDocument/2006/relationships/image" Id="rId3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0.jpg" Type="http://schemas.openxmlformats.org/officeDocument/2006/relationships/image" Id="rId3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1.jp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6.png" Type="http://schemas.openxmlformats.org/officeDocument/2006/relationships/image" Id="rId3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8.jpg" Type="http://schemas.openxmlformats.org/officeDocument/2006/relationships/image" Id="rId3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8.jpg" Type="http://schemas.openxmlformats.org/officeDocument/2006/relationships/image" Id="rId3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1.jpg" Type="http://schemas.openxmlformats.org/officeDocument/2006/relationships/image" Id="rId3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1.jpg" Type="http://schemas.openxmlformats.org/officeDocument/2006/relationships/image" Id="rId3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7.jpg" Type="http://schemas.openxmlformats.org/officeDocument/2006/relationships/image" Id="rId3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7.jpg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41.xml.rels><?xml version="1.0" encoding="UTF-8" standalone="yes"?><Relationships xmlns="http://schemas.openxmlformats.org/package/2006/relationships"><Relationship Target="../notesSlides/notesSlide41.xml" Type="http://schemas.openxmlformats.org/officeDocument/2006/relationships/notesSlide" Id="rId2"/><Relationship Target="../slideLayouts/slideLayout5.xml" Type="http://schemas.openxmlformats.org/officeDocument/2006/relationships/slideLayout" Id="rId1"/><Relationship Target="../media/image19.jpg" Type="http://schemas.openxmlformats.org/officeDocument/2006/relationships/image" Id="rId3"/></Relationships>
</file>

<file path=ppt/slides/_rels/slide42.xml.rels><?xml version="1.0" encoding="UTF-8" standalone="yes"?><Relationships xmlns="http://schemas.openxmlformats.org/package/2006/relationships"><Relationship Target="../notesSlides/notesSlide4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3.xml.rels><?xml version="1.0" encoding="UTF-8" standalone="yes"?><Relationships xmlns="http://schemas.openxmlformats.org/package/2006/relationships"><Relationship Target="../notesSlides/notesSlide43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44.xml.rels><?xml version="1.0" encoding="UTF-8" standalone="yes"?><Relationships xmlns="http://schemas.openxmlformats.org/package/2006/relationships"><Relationship Target="../notesSlides/notesSlide44.xml" Type="http://schemas.openxmlformats.org/officeDocument/2006/relationships/notesSlide" Id="rId2"/><Relationship Target="../slideLayouts/slideLayout5.xml" Type="http://schemas.openxmlformats.org/officeDocument/2006/relationships/slideLayout" Id="rId1"/><Relationship Target="../media/image20.jpg" Type="http://schemas.openxmlformats.org/officeDocument/2006/relationships/image" Id="rId3"/></Relationships>
</file>

<file path=ppt/slides/_rels/slide45.xml.rels><?xml version="1.0" encoding="UTF-8" standalone="yes"?><Relationships xmlns="http://schemas.openxmlformats.org/package/2006/relationships"><Relationship Target="../notesSlides/notesSlide4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6.xml.rels><?xml version="1.0" encoding="UTF-8" standalone="yes"?><Relationships xmlns="http://schemas.openxmlformats.org/package/2006/relationships"><Relationship Target="../notesSlides/notesSlide46.xml" Type="http://schemas.openxmlformats.org/officeDocument/2006/relationships/notesSlide" Id="rId2"/><Relationship Target="../slideLayouts/slideLayout5.xml" Type="http://schemas.openxmlformats.org/officeDocument/2006/relationships/slideLayout" Id="rId1"/><Relationship Target="../media/image22.jpg" Type="http://schemas.openxmlformats.org/officeDocument/2006/relationships/image" Id="rId3"/></Relationships>
</file>

<file path=ppt/slides/_rels/slide47.xml.rels><?xml version="1.0" encoding="UTF-8" standalone="yes"?><Relationships xmlns="http://schemas.openxmlformats.org/package/2006/relationships"><Relationship Target="../notesSlides/notesSlide4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8.xml.rels><?xml version="1.0" encoding="UTF-8" standalone="yes"?><Relationships xmlns="http://schemas.openxmlformats.org/package/2006/relationships"><Relationship Target="../notesSlides/notesSlide48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49.xml.rels><?xml version="1.0" encoding="UTF-8" standalone="yes"?><Relationships xmlns="http://schemas.openxmlformats.org/package/2006/relationships"><Relationship Target="../notesSlides/notesSlide4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0.xml.rels><?xml version="1.0" encoding="UTF-8" standalone="yes"?><Relationships xmlns="http://schemas.openxmlformats.org/package/2006/relationships"><Relationship Target="../notesSlides/notesSlide5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1.xml.rels><?xml version="1.0" encoding="UTF-8" standalone="yes"?><Relationships xmlns="http://schemas.openxmlformats.org/package/2006/relationships"><Relationship Target="../notesSlides/notesSlide51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52.xml.rels><?xml version="1.0" encoding="UTF-8" standalone="yes"?><Relationships xmlns="http://schemas.openxmlformats.org/package/2006/relationships"><Relationship Target="../notesSlides/notesSlide52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53.xml.rels><?xml version="1.0" encoding="UTF-8" standalone="yes"?><Relationships xmlns="http://schemas.openxmlformats.org/package/2006/relationships"><Relationship Target="../notesSlides/notesSlide53.xml" Type="http://schemas.openxmlformats.org/officeDocument/2006/relationships/notesSlide" Id="rId2"/><Relationship Target="../slideLayouts/slideLayout5.xml" Type="http://schemas.openxmlformats.org/officeDocument/2006/relationships/slideLayout" Id="rId1"/><Relationship Target="../media/image23.jpg" Type="http://schemas.openxmlformats.org/officeDocument/2006/relationships/image" Id="rId3"/></Relationships>
</file>

<file path=ppt/slides/_rels/slide54.xml.rels><?xml version="1.0" encoding="UTF-8" standalone="yes"?><Relationships xmlns="http://schemas.openxmlformats.org/package/2006/relationships"><Relationship Target="../notesSlides/notesSlide5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5.xml.rels><?xml version="1.0" encoding="UTF-8" standalone="yes"?><Relationships xmlns="http://schemas.openxmlformats.org/package/2006/relationships"><Relationship Target="../notesSlides/notesSlide5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6.xml.rels><?xml version="1.0" encoding="UTF-8" standalone="yes"?><Relationships xmlns="http://schemas.openxmlformats.org/package/2006/relationships"><Relationship Target="../notesSlides/notesSlide56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57.xml.rels><?xml version="1.0" encoding="UTF-8" standalone="yes"?><Relationships xmlns="http://schemas.openxmlformats.org/package/2006/relationships"><Relationship Target="../notesSlides/notesSlide5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8.xml.rels><?xml version="1.0" encoding="UTF-8" standalone="yes"?><Relationships xmlns="http://schemas.openxmlformats.org/package/2006/relationships"><Relationship Target="../notesSlides/notesSlide58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59.xml.rels><?xml version="1.0" encoding="UTF-8" standalone="yes"?><Relationships xmlns="http://schemas.openxmlformats.org/package/2006/relationships"><Relationship Target="../notesSlides/notesSlide5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60.xml.rels><?xml version="1.0" encoding="UTF-8" standalone="yes"?><Relationships xmlns="http://schemas.openxmlformats.org/package/2006/relationships"><Relationship Target="../notesSlides/notesSlide60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61.xml.rels><?xml version="1.0" encoding="UTF-8" standalone="yes"?><Relationships xmlns="http://schemas.openxmlformats.org/package/2006/relationships"><Relationship Target="../notesSlides/notesSlide61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62.xml.rels><?xml version="1.0" encoding="UTF-8" standalone="yes"?><Relationships xmlns="http://schemas.openxmlformats.org/package/2006/relationships"><Relationship Target="../notesSlides/notesSlide6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www.snaboitiz.com/wp-content/themes/StudioPress_Red/images/handshake.jpg" Type="http://schemas.openxmlformats.org/officeDocument/2006/relationships/hyperlink" TargetMode="External" Id="rId4"/><Relationship Target="http://blog.lookthink.com/wp-content/uploads/2012/11/pop.png" Type="http://schemas.openxmlformats.org/officeDocument/2006/relationships/hyperlink" TargetMode="External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00.png" Type="http://schemas.openxmlformats.org/officeDocument/2006/relationships/image" Id="rId3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1.pn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2.pn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 txBox="1"/>
          <p:nvPr>
            <p:ph type="ctrTitle"/>
          </p:nvPr>
        </p:nvSpPr>
        <p:spPr>
          <a:xfrm>
            <a:off y="9737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4400" lang="en">
                <a:latin typeface="Droid Sans"/>
                <a:ea typeface="Droid Sans"/>
                <a:cs typeface="Droid Sans"/>
                <a:sym typeface="Droid Sans"/>
              </a:rPr>
              <a:t>mWork: Low-fi Prototyping </a:t>
            </a:r>
          </a:p>
        </p:txBody>
      </p:sp>
      <p:sp>
        <p:nvSpPr>
          <p:cNvPr id="24" name="Shape 24"/>
          <p:cNvSpPr txBox="1"/>
          <p:nvPr>
            <p:ph idx="1" type="subTitle"/>
          </p:nvPr>
        </p:nvSpPr>
        <p:spPr>
          <a:xfrm>
            <a:off y="2078053" x="685800"/>
            <a:ext cy="7847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lnSpc>
                <a:spcPct val="115000"/>
              </a:lnSpc>
              <a:spcBef>
                <a:spcPts val="800"/>
              </a:spcBef>
              <a:buNone/>
            </a:pPr>
            <a:r>
              <a:rPr b="1" sz="1400" lang="en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October 24th, 2014 | CS147 HCI + D</a:t>
            </a:r>
          </a:p>
          <a:p>
            <a:pPr rtl="0" lvl="0">
              <a:lnSpc>
                <a:spcPct val="115000"/>
              </a:lnSpc>
              <a:spcBef>
                <a:spcPts val="800"/>
              </a:spcBef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algn="l" rtl="0" lvl="0">
              <a:lnSpc>
                <a:spcPct val="115000"/>
              </a:lnSpc>
              <a:spcBef>
                <a:spcPts val="800"/>
              </a:spcBef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rtl="0" lvl="0">
              <a:lnSpc>
                <a:spcPct val="115000"/>
              </a:lnSpc>
              <a:spcBef>
                <a:spcPts val="800"/>
              </a:spcBef>
              <a:buNone/>
            </a:pPr>
            <a:r>
              <a:rPr b="1" sz="1200" lang="en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Lea Coligado | Design + Development</a:t>
            </a:r>
          </a:p>
          <a:p>
            <a:pPr rtl="0" lvl="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sz="1200" lang="en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Andrea Sy | Managment + Design</a:t>
            </a:r>
          </a:p>
          <a:p>
            <a:pPr rtl="0" lvl="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sz="1200" lang="en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Allen Yu | Documentation + User Testing</a:t>
            </a:r>
          </a:p>
          <a:p>
            <a:pPr rtl="0" lvl="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sz="1200" lang="en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John Yang-Sammataro | Development + Management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5"/>
            <a:ext cy="5143499" cx="6741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5"/>
            <a:ext cy="5143499" cx="6741388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>
            <a:off y="524375" x="4304350"/>
            <a:ext cy="734099" cx="6292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y="4101509" x="6096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Matching client tasks to workers (moderate)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5"/>
            <a:ext cy="5143499" cx="6741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5"/>
            <a:ext cy="5143499" cx="674138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>
            <p:ph idx="1" type="body"/>
          </p:nvPr>
        </p:nvSpPr>
        <p:spPr>
          <a:xfrm>
            <a:off y="42539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>
                <a:latin typeface="Droid Sans"/>
                <a:ea typeface="Droid Sans"/>
                <a:cs typeface="Droid Sans"/>
                <a:sym typeface="Droid Sans"/>
              </a:rPr>
              <a:t>Paying users (client) cashing out (workers) (both complex)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5"/>
            <a:ext cy="5143499" cx="674138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>
                <a:latin typeface="Droid Sans"/>
                <a:ea typeface="Droid Sans"/>
                <a:cs typeface="Droid Sans"/>
                <a:sym typeface="Droid Sans"/>
              </a:rPr>
              <a:t>Categorizing content (simple)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Tasks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y="1200150" x="9144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Droid Sans"/>
              <a:buAutoNum type="arabicPeriod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Categorizing content (simple)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Droid Sans"/>
              <a:buAutoNum type="arabicPeriod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Matching clients to workers (moderate)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Droid Sans"/>
              <a:buAutoNum type="arabicPeriod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Payments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Tasks </a:t>
            </a:r>
            <a:r>
              <a:rPr sz="2400" lang="en">
                <a:latin typeface="Droid Sans"/>
                <a:ea typeface="Droid Sans"/>
                <a:cs typeface="Droid Sans"/>
                <a:sym typeface="Droid Sans"/>
              </a:rPr>
              <a:t>(Client / Worker Split)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y="1200150" x="9906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Droid Sans"/>
              <a:buAutoNum type="arabicPeriod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Categorizing content (simple)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Droid Sans"/>
              <a:buAutoNum type="alphaLcPeriod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Worker interface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Droid Sans"/>
              <a:buAutoNum type="arabicPeriod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Matching clients to workers (moderate)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Droid Sans"/>
              <a:buAutoNum type="alphaLcPeriod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Client: filtering workforce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Droid Sans"/>
              <a:buAutoNum type="alphaLcPeriod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Worker: choosing tasks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Droid Sans"/>
              <a:buAutoNum type="arabicPeriod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Payments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Droid Sans"/>
              <a:buAutoNum type="alphaLcPeriod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Client: paying workers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Droid Sans"/>
              <a:buAutoNum type="alphaLcPeriod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Worker: cashing out earnings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2" name="Shape 112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Low-Fi Prototype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Tools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410975" x="291575"/>
            <a:ext cy="2943375" cx="2207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829650" x="3423750"/>
            <a:ext cy="2291700" cx="2256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y="2559712" x="2864975"/>
            <a:ext cy="645899" cx="5804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3600" lang="en">
                <a:solidFill>
                  <a:schemeClr val="lt1"/>
                </a:solidFill>
              </a:rPr>
              <a:t>+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y="2559725" x="5948675"/>
            <a:ext cy="645899" cx="5804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3600" lang="en">
                <a:solidFill>
                  <a:schemeClr val="lt1"/>
                </a:solidFill>
              </a:rPr>
              <a:t>+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898675" x="6442448"/>
            <a:ext cy="2153648" cx="246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The Big Picture: Worker</a:t>
            </a: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181825" x="1361075"/>
            <a:ext cy="3451749" cx="642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" name="Shape 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Overview</a:t>
            </a:r>
          </a:p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y="1123950" x="9906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Mission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Tasks &amp; Scenarios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Low-Fi Prototype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Method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Results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Summary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Discussion and Q&amp;A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The Big Picture: Client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137649" x="1575498"/>
            <a:ext cy="3689199" cx="599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9" name="Shape 139"/>
          <p:cNvSpPr txBox="1"/>
          <p:nvPr>
            <p:ph idx="1" type="subTitle"/>
          </p:nvPr>
        </p:nvSpPr>
        <p:spPr>
          <a:xfrm>
            <a:off y="2840053" x="685800"/>
            <a:ext cy="7847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Tasks and scenarios</a:t>
            </a:r>
          </a:p>
        </p:txBody>
      </p:sp>
      <p:sp>
        <p:nvSpPr>
          <p:cNvPr id="140" name="Shape 140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Worker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Task 0: Sign-up</a:t>
            </a:r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 t="0" b="32605" r="0" l="941"/>
          <a:stretch/>
        </p:blipFill>
        <p:spPr>
          <a:xfrm>
            <a:off y="1366275" x="891450"/>
            <a:ext cy="2779150" cx="75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y="1728162" x="9729950"/>
            <a:ext cy="1925100" cx="6120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y="42539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2400" lang="en">
                <a:latin typeface="Droid Sans"/>
                <a:ea typeface="Droid Sans"/>
                <a:cs typeface="Droid Sans"/>
                <a:sym typeface="Droid Sans"/>
              </a:rPr>
              <a:t>(Super Simple)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Task ½: Login</a:t>
            </a:r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 t="0" b="32605" r="80193" l="2819"/>
          <a:stretch/>
        </p:blipFill>
        <p:spPr>
          <a:xfrm>
            <a:off y="1211449" x="3801025"/>
            <a:ext cy="3288399" cx="154192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2400" lang="en">
                <a:latin typeface="Droid Sans"/>
                <a:ea typeface="Droid Sans"/>
                <a:cs typeface="Droid Sans"/>
                <a:sym typeface="Droid Sans"/>
              </a:rPr>
              <a:t>(Super Simple)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y="586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Task 1: Categorizing Content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576950" x="3368699"/>
            <a:ext cy="2956948" cx="221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2400" lang="en">
                <a:latin typeface="Droid Sans"/>
                <a:ea typeface="Droid Sans"/>
                <a:cs typeface="Droid Sans"/>
                <a:sym typeface="Droid Sans"/>
              </a:rPr>
              <a:t>(Simple)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Task 2: Matching a task with a user</a:t>
            </a: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t="32609" b="-6470" r="61875" l="466"/>
          <a:stretch/>
        </p:blipFill>
        <p:spPr>
          <a:xfrm>
            <a:off y="1412850" x="2979625"/>
            <a:ext cy="3357474" cx="318474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2400" lang="en">
                <a:latin typeface="Droid Sans"/>
                <a:ea typeface="Droid Sans"/>
                <a:cs typeface="Droid Sans"/>
                <a:sym typeface="Droid Sans"/>
              </a:rPr>
              <a:t>(Moderate)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y="6631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Task 3: Cashing Out</a:t>
            </a: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t="0" b="49091" r="0" l="48448"/>
          <a:stretch/>
        </p:blipFill>
        <p:spPr>
          <a:xfrm>
            <a:off y="1796450" x="2418348"/>
            <a:ext cy="2618450" cx="4307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2400" lang="en">
                <a:latin typeface="Droid Sans"/>
                <a:ea typeface="Droid Sans"/>
                <a:cs typeface="Droid Sans"/>
                <a:sym typeface="Droid Sans"/>
              </a:rPr>
              <a:t>(Complex)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1" name="Shape 181"/>
          <p:cNvSpPr txBox="1"/>
          <p:nvPr>
            <p:ph idx="1" type="subTitle"/>
          </p:nvPr>
        </p:nvSpPr>
        <p:spPr>
          <a:xfrm>
            <a:off y="2840053" x="685800"/>
            <a:ext cy="7847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Tasks and Scenarios</a:t>
            </a:r>
          </a:p>
        </p:txBody>
      </p:sp>
      <p:sp>
        <p:nvSpPr>
          <p:cNvPr id="182" name="Shape 182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Client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Task 1: Micro-Task Creation 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063374" x="3281487"/>
            <a:ext cy="3441373" cx="25810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2400" lang="en"/>
              <a:t>(Complex)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Task 2: Filtering Workers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063375" x="3294449"/>
            <a:ext cy="3406800" cx="25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2400" lang="en"/>
              <a:t>(Moderate)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" name="Shape 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" name="Shape 35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Mission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Task 3: Result Analysis</a:t>
            </a:r>
          </a:p>
        </p:txBody>
      </p:sp>
      <p:pic>
        <p:nvPicPr>
          <p:cNvPr id="202" name="Shape 202"/>
          <p:cNvPicPr preferRelativeResize="0"/>
          <p:nvPr/>
        </p:nvPicPr>
        <p:blipFill rotWithShape="1">
          <a:blip r:embed="rId3">
            <a:alphaModFix/>
          </a:blip>
          <a:srcRect t="48723" b="0" r="25683" l="23519"/>
          <a:stretch/>
        </p:blipFill>
        <p:spPr>
          <a:xfrm>
            <a:off y="1313150" x="2220912"/>
            <a:ext cy="2921850" cx="470217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2400" lang="en"/>
              <a:t>(Simple)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8" name="Shape 208"/>
          <p:cNvSpPr txBox="1"/>
          <p:nvPr>
            <p:ph idx="1" type="subTitle"/>
          </p:nvPr>
        </p:nvSpPr>
        <p:spPr>
          <a:xfrm>
            <a:off y="2840053" x="685800"/>
            <a:ext cy="7847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Participants, environment, procedure </a:t>
            </a:r>
          </a:p>
        </p:txBody>
      </p:sp>
      <p:sp>
        <p:nvSpPr>
          <p:cNvPr id="209" name="Shape 209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Method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4" name="Shape 214"/>
          <p:cNvSpPr txBox="1"/>
          <p:nvPr>
            <p:ph idx="1" type="subTitle"/>
          </p:nvPr>
        </p:nvSpPr>
        <p:spPr>
          <a:xfrm>
            <a:off y="2840053" x="685800"/>
            <a:ext cy="7847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(Workers)</a:t>
            </a:r>
          </a:p>
        </p:txBody>
      </p:sp>
      <p:sp>
        <p:nvSpPr>
          <p:cNvPr id="215" name="Shape 215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Participants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y="1627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Worker Candidates: V and R</a:t>
            </a:r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063375" x="2106835"/>
            <a:ext cy="3697751" cx="493032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/>
          <p:nvPr/>
        </p:nvSpPr>
        <p:spPr>
          <a:xfrm rot="900042">
            <a:off y="1952849" x="3405133"/>
            <a:ext cy="120798" cx="527371"/>
          </a:xfrm>
          <a:prstGeom prst="rect">
            <a:avLst/>
          </a:prstGeom>
          <a:solidFill>
            <a:srgbClr val="000000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/>
          <p:nvPr/>
        </p:nvSpPr>
        <p:spPr>
          <a:xfrm>
            <a:off y="2791025" x="5995900"/>
            <a:ext cy="120900" cx="599099"/>
          </a:xfrm>
          <a:prstGeom prst="rect">
            <a:avLst/>
          </a:prstGeom>
          <a:solidFill>
            <a:srgbClr val="000000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y="1627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Worker Candidates: V and R</a:t>
            </a:r>
          </a:p>
        </p:txBody>
      </p:sp>
      <p:grpSp>
        <p:nvGrpSpPr>
          <p:cNvPr id="229" name="Shape 229"/>
          <p:cNvGrpSpPr/>
          <p:nvPr/>
        </p:nvGrpSpPr>
        <p:grpSpPr>
          <a:xfrm>
            <a:off y="1020175" x="3876660"/>
            <a:ext cy="3697751" cx="4930324"/>
            <a:chOff y="1063375" x="2106835"/>
            <a:chExt cy="3697751" cx="4930324"/>
          </a:xfrm>
        </p:grpSpPr>
        <p:pic>
          <p:nvPicPr>
            <p:cNvPr id="230" name="Shape 2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y="1063375" x="2106835"/>
              <a:ext cy="3697751" cx="4930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Shape 231"/>
            <p:cNvSpPr/>
            <p:nvPr/>
          </p:nvSpPr>
          <p:spPr>
            <a:xfrm rot="900042">
              <a:off y="1952849" x="3405133"/>
              <a:ext cy="120798" cx="527371"/>
            </a:xfrm>
            <a:prstGeom prst="rect">
              <a:avLst/>
            </a:pr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y="2791025" x="5995900"/>
              <a:ext cy="120900" cx="599099"/>
            </a:xfrm>
            <a:prstGeom prst="rect">
              <a:avLst/>
            </a:pr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Shape 233"/>
          <p:cNvSpPr txBox="1"/>
          <p:nvPr/>
        </p:nvSpPr>
        <p:spPr>
          <a:xfrm>
            <a:off y="1020300" x="218475"/>
            <a:ext cy="3697799" cx="3408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rgbClr val="FFFFFF"/>
              </a:buClr>
              <a:buSzPct val="100000"/>
              <a:buFont typeface="Droid Sans"/>
              <a:buChar char="●"/>
            </a:pPr>
            <a:r>
              <a:rPr sz="2400" lang="en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Homeless Palo Alto residents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rtl="0" lvl="0" indent="-381000" marL="457200">
              <a:spcBef>
                <a:spcPts val="0"/>
              </a:spcBef>
              <a:buClr>
                <a:srgbClr val="FFFFFF"/>
              </a:buClr>
              <a:buSzPct val="100000"/>
              <a:buFont typeface="Droid Sans"/>
              <a:buChar char="●"/>
            </a:pPr>
            <a:r>
              <a:rPr sz="2400" lang="en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Construction and marine veteran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rtl="0" lvl="0" indent="-381000" marL="457200">
              <a:spcBef>
                <a:spcPts val="0"/>
              </a:spcBef>
              <a:buClr>
                <a:srgbClr val="FFFFFF"/>
              </a:buClr>
              <a:buSzPct val="100000"/>
              <a:buFont typeface="Droid Sans"/>
              <a:buChar char="●"/>
            </a:pPr>
            <a:r>
              <a:rPr sz="2400" lang="en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Disabilities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 indent="-381000" marL="457200">
              <a:spcBef>
                <a:spcPts val="0"/>
              </a:spcBef>
              <a:buClr>
                <a:srgbClr val="FFFFFF"/>
              </a:buClr>
              <a:buSzPct val="100000"/>
              <a:buFont typeface="Droid Sans"/>
              <a:buChar char="●"/>
            </a:pPr>
            <a:r>
              <a:rPr sz="2400" lang="en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Unemployed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Worker Candidate: JC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063375" x="3111675"/>
            <a:ext cy="3729751" cx="2785802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/>
          <p:nvPr/>
        </p:nvSpPr>
        <p:spPr>
          <a:xfrm rot="2466558">
            <a:off y="1931965" x="4152001"/>
            <a:ext cy="255998" cx="928520"/>
          </a:xfrm>
          <a:prstGeom prst="rect">
            <a:avLst/>
          </a:prstGeom>
          <a:solidFill>
            <a:srgbClr val="000000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Worker Candidate: JC</a:t>
            </a:r>
          </a:p>
        </p:txBody>
      </p:sp>
      <p:grpSp>
        <p:nvGrpSpPr>
          <p:cNvPr id="246" name="Shape 246"/>
          <p:cNvGrpSpPr/>
          <p:nvPr/>
        </p:nvGrpSpPr>
        <p:grpSpPr>
          <a:xfrm>
            <a:off y="1063375" x="5821000"/>
            <a:ext cy="3729751" cx="2785802"/>
            <a:chOff y="1063375" x="3111675"/>
            <a:chExt cy="3729751" cx="2785802"/>
          </a:xfrm>
        </p:grpSpPr>
        <p:pic>
          <p:nvPicPr>
            <p:cNvPr id="247" name="Shape 2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y="1063375" x="3111675"/>
              <a:ext cy="3729751" cx="27858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Shape 248"/>
            <p:cNvSpPr/>
            <p:nvPr/>
          </p:nvSpPr>
          <p:spPr>
            <a:xfrm rot="2466558">
              <a:off y="1931965" x="4152001"/>
              <a:ext cy="255998" cx="928520"/>
            </a:xfrm>
            <a:prstGeom prst="rect">
              <a:avLst/>
            </a:pr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Shape 249"/>
          <p:cNvSpPr txBox="1"/>
          <p:nvPr/>
        </p:nvSpPr>
        <p:spPr>
          <a:xfrm>
            <a:off y="1536550" x="786575"/>
            <a:ext cy="3697799" cx="4719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rgbClr val="FFFFFF"/>
              </a:buClr>
              <a:buSzPct val="100000"/>
              <a:buFont typeface="Droid Sans"/>
              <a:buChar char="●"/>
            </a:pPr>
            <a:r>
              <a:rPr sz="2400" lang="en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Filipina from Manila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rtl="0" lvl="0" indent="-381000" marL="457200">
              <a:spcBef>
                <a:spcPts val="0"/>
              </a:spcBef>
              <a:buClr>
                <a:srgbClr val="FFFFFF"/>
              </a:buClr>
              <a:buSzPct val="100000"/>
              <a:buFont typeface="Droid Sans"/>
              <a:buChar char="●"/>
            </a:pPr>
            <a:r>
              <a:rPr sz="2400" lang="en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Day-time executive assistant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</a:t>
            </a:r>
          </a:p>
          <a:p>
            <a:pPr rtl="0" lvl="0" indent="-381000" marL="457200">
              <a:spcBef>
                <a:spcPts val="0"/>
              </a:spcBef>
              <a:buClr>
                <a:srgbClr val="FFFFFF"/>
              </a:buClr>
              <a:buSzPct val="100000"/>
              <a:buFont typeface="Droid Sans"/>
              <a:buChar char="●"/>
            </a:pPr>
            <a:r>
              <a:rPr sz="2400" lang="en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Uses her iPhone extensively for communication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4" name="Shape 254"/>
          <p:cNvSpPr txBox="1"/>
          <p:nvPr>
            <p:ph idx="1" type="subTitle"/>
          </p:nvPr>
        </p:nvSpPr>
        <p:spPr>
          <a:xfrm>
            <a:off y="2840053" x="685800"/>
            <a:ext cy="7847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(Client)</a:t>
            </a:r>
          </a:p>
        </p:txBody>
      </p:sp>
      <p:sp>
        <p:nvSpPr>
          <p:cNvPr id="255" name="Shape 255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Participant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Client Candidate: CR </a:t>
            </a:r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74100" x="2385725"/>
            <a:ext cy="3279425" cx="437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/>
          <p:nvPr/>
        </p:nvSpPr>
        <p:spPr>
          <a:xfrm rot="-900000">
            <a:off y="2212175" x="5799624"/>
            <a:ext cy="319849" cx="795300"/>
          </a:xfrm>
          <a:prstGeom prst="flowChartProcess">
            <a:avLst/>
          </a:prstGeom>
          <a:solidFill>
            <a:srgbClr val="000000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Client Candidate: CR </a:t>
            </a:r>
          </a:p>
        </p:txBody>
      </p:sp>
      <p:grpSp>
        <p:nvGrpSpPr>
          <p:cNvPr id="268" name="Shape 268"/>
          <p:cNvGrpSpPr/>
          <p:nvPr/>
        </p:nvGrpSpPr>
        <p:grpSpPr>
          <a:xfrm>
            <a:off y="1295950" x="4363100"/>
            <a:ext cy="3279425" cx="4372551"/>
            <a:chOff y="1274100" x="2385725"/>
            <a:chExt cy="3279425" cx="4372551"/>
          </a:xfrm>
        </p:grpSpPr>
        <p:pic>
          <p:nvPicPr>
            <p:cNvPr id="269" name="Shape 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y="1274100" x="2385725"/>
              <a:ext cy="3279425" cx="4372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" name="Shape 270"/>
            <p:cNvSpPr/>
            <p:nvPr/>
          </p:nvSpPr>
          <p:spPr>
            <a:xfrm rot="-900000">
              <a:off y="2212175" x="5799624"/>
              <a:ext cy="319849" cx="795300"/>
            </a:xfrm>
            <a:prstGeom prst="flowChartProcess">
              <a:avLst/>
            </a:pr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71" name="Shape 271"/>
          <p:cNvSpPr txBox="1"/>
          <p:nvPr/>
        </p:nvSpPr>
        <p:spPr>
          <a:xfrm>
            <a:off y="1600750" x="185700"/>
            <a:ext cy="3488699" cx="3856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rgbClr val="FFFFFF"/>
              </a:buClr>
              <a:buSzPct val="100000"/>
              <a:buFont typeface="Droid Sans"/>
              <a:buChar char="●"/>
            </a:pPr>
            <a:r>
              <a:rPr sz="2400" lang="en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~ 30 year old Stanford humanities lab manager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rtl="0" lvl="0" indent="-381000" marL="457200">
              <a:spcBef>
                <a:spcPts val="0"/>
              </a:spcBef>
              <a:buClr>
                <a:srgbClr val="FFFFFF"/>
              </a:buClr>
              <a:buSzPct val="100000"/>
              <a:buFont typeface="Droid Sans"/>
              <a:buChar char="●"/>
            </a:pPr>
            <a:r>
              <a:rPr sz="2400" lang="en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Already uses Amazon mTurk to run studies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" name="Shape 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" name="Shape 40"/>
          <p:cNvSpPr txBox="1"/>
          <p:nvPr/>
        </p:nvSpPr>
        <p:spPr>
          <a:xfrm>
            <a:off y="1207375" x="1034650"/>
            <a:ext cy="2407800" cx="72147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sz="2400" lang="en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mWork</a:t>
            </a:r>
            <a:r>
              <a:rPr sz="2400" lang="en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helps complete tasks by connecting </a:t>
            </a:r>
            <a:r>
              <a:rPr b="1" sz="2400" lang="en" i="1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clients</a:t>
            </a:r>
            <a:r>
              <a:rPr sz="2400" lang="en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with micro-tasks that require human intelligence to previously inaccessible pools of mobile device carrying </a:t>
            </a:r>
            <a:r>
              <a:rPr b="1" sz="2400" lang="en" i="1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workers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6" name="Shape 276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Procedure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1" name="Shape 281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An experimenter works with participant 007</a:t>
            </a: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52400" x="1727363"/>
            <a:ext cy="4266953" cx="568927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/>
          <p:nvPr/>
        </p:nvSpPr>
        <p:spPr>
          <a:xfrm rot="662237">
            <a:off y="1373918" x="5119195"/>
            <a:ext cy="276586" cx="1125111"/>
          </a:xfrm>
          <a:prstGeom prst="rect">
            <a:avLst/>
          </a:prstGeom>
          <a:solidFill>
            <a:srgbClr val="000000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Procedure</a:t>
            </a:r>
          </a:p>
        </p:txBody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“In situ” testing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Two group members → interaction + recording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Application purpose, overview, and tasks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Contextual interview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POP walk through + guidance</a:t>
            </a:r>
          </a:p>
          <a:p>
            <a:pPr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Edible compensation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4" name="Shape 294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Results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9" name="Shape 299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The desktop of a an interviewed client.</a:t>
            </a:r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61399" x="3073675"/>
            <a:ext cy="3995527" cx="299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Key Takeaways: Client</a:t>
            </a:r>
          </a:p>
        </p:txBody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Make micro-task creation “like Google forms” (existing models)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Drag and drop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More complicated = Third Party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Allow additions of filters</a:t>
            </a:r>
          </a:p>
          <a:p>
            <a:pPr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CSVs are critical for exporting data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1" name="Shape 311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Summarizing the interview with participants 1299 and 007 </a:t>
            </a:r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81325" x="1879737"/>
            <a:ext cy="4038375" cx="538452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/>
          <p:nvPr/>
        </p:nvSpPr>
        <p:spPr>
          <a:xfrm>
            <a:off y="764725" x="3747175"/>
            <a:ext cy="76499" cx="469799"/>
          </a:xfrm>
          <a:prstGeom prst="rect">
            <a:avLst/>
          </a:prstGeom>
          <a:solidFill>
            <a:srgbClr val="000000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/>
        </p:nvSpPr>
        <p:spPr>
          <a:xfrm>
            <a:off y="1517975" x="5898800"/>
            <a:ext cy="76499" cx="469799"/>
          </a:xfrm>
          <a:prstGeom prst="rect">
            <a:avLst/>
          </a:prstGeom>
          <a:solidFill>
            <a:srgbClr val="000000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Key Takeaways: Workers</a:t>
            </a:r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y="10477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Icon clarity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Looking for a linear flow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Fewer options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Free form is challenging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No email?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Bigger situational problems (homeless)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How do you tackle disabilities?</a:t>
            </a:r>
          </a:p>
          <a:p>
            <a:pPr rtl="0" lvl="1" indent="-381000" marL="9144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Questions of legitimacy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5" name="Shape 325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Suggested UI Changes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Client: Suggested UI Changes</a:t>
            </a:r>
          </a:p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Drag and drop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More filters (optional additions)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Third party integration easy and key</a:t>
            </a:r>
          </a:p>
          <a:p>
            <a:pPr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MVP CSV focus for results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" name="Shape 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" name="Shape 45"/>
          <p:cNvSpPr txBox="1"/>
          <p:nvPr/>
        </p:nvSpPr>
        <p:spPr>
          <a:xfrm>
            <a:off y="1207375" x="1034650"/>
            <a:ext cy="2407800" cx="72147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2400" lang="en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“micro-tasks for the masses”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" name="Shape 3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Worker: Suggested UI Changes</a:t>
            </a:r>
          </a:p>
        </p:txBody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Clarity + simplicity of flow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Rethinking + simplifying free form → time limit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Voice interface?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" name="Shape 3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2" name="Shape 342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Suggested UI Changes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7" name="Shape 347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Suggested UI Changes</a:t>
            </a:r>
          </a:p>
        </p:txBody>
      </p:sp>
      <p:cxnSp>
        <p:nvCxnSpPr>
          <p:cNvPr id="348" name="Shape 348"/>
          <p:cNvCxnSpPr/>
          <p:nvPr/>
        </p:nvCxnSpPr>
        <p:spPr>
          <a:xfrm flipH="1">
            <a:off y="1573150" x="4348100"/>
            <a:ext cy="1496699" cx="950399"/>
          </a:xfrm>
          <a:prstGeom prst="straightConnector1">
            <a:avLst/>
          </a:prstGeom>
          <a:noFill/>
          <a:ln w="114300" cap="flat">
            <a:solidFill>
              <a:schemeClr val="lt1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349" name="Shape 349"/>
          <p:cNvSpPr txBox="1"/>
          <p:nvPr>
            <p:ph idx="2" type="ctrTitle"/>
          </p:nvPr>
        </p:nvSpPr>
        <p:spPr>
          <a:xfrm>
            <a:off y="2522317" x="9371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600" lang="en">
                <a:latin typeface="Droid Sans"/>
                <a:ea typeface="Droid Sans"/>
                <a:cs typeface="Droid Sans"/>
                <a:sym typeface="Droid Sans"/>
              </a:rPr>
              <a:t>customer or product?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" name="Shape 3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4" name="Shape 354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Talking with homeless participants.</a:t>
            </a:r>
          </a:p>
        </p:txBody>
      </p:sp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86800" x="1868812"/>
            <a:ext cy="4054776" cx="540637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/>
          <p:nvPr/>
        </p:nvSpPr>
        <p:spPr>
          <a:xfrm>
            <a:off y="1531300" x="4451675"/>
            <a:ext cy="87600" cx="524999"/>
          </a:xfrm>
          <a:prstGeom prst="rect">
            <a:avLst/>
          </a:prstGeom>
          <a:solidFill>
            <a:srgbClr val="000000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/>
        </p:nvSpPr>
        <p:spPr>
          <a:xfrm>
            <a:off y="2527950" x="5621300"/>
            <a:ext cy="87600" cx="524999"/>
          </a:xfrm>
          <a:prstGeom prst="rect">
            <a:avLst/>
          </a:prstGeom>
          <a:solidFill>
            <a:srgbClr val="000000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Results: “Wow” moments</a:t>
            </a:r>
          </a:p>
        </p:txBody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y="1189225" x="120450"/>
            <a:ext cy="3725699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Disabilities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Contextual problems (alcoholism, bureaucracy…)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Social security, disability, and VA benefits?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Education of customers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7" name="Shape 3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Results: “Wow” moments</a:t>
            </a:r>
          </a:p>
        </p:txBody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y="1189225" x="120450"/>
            <a:ext cy="3725699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Disabilities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Contextual problems (alcoholism, bureaucracy…)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Social security, disability, and VA benefits?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Education of customers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Developing world a better fit than homeless in the United States?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4" name="Shape 374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Re-thinking</a:t>
            </a:r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8" name="Shape 3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9" name="Shape 37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Rethinking</a:t>
            </a:r>
          </a:p>
        </p:txBody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y="1189225" x="1034850"/>
            <a:ext cy="3725699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Product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Customers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Personal lives</a:t>
            </a:r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4" name="Shape 3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5" name="Shape 385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Summary</a:t>
            </a:r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Summary</a:t>
            </a:r>
          </a:p>
        </p:txBody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y="1189225" x="120450"/>
            <a:ext cy="3725699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Mission: mWork = “micro-tasks for the masses”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600">
              <a:latin typeface="Droid Sans"/>
              <a:ea typeface="Droid Sans"/>
              <a:cs typeface="Droid Sans"/>
              <a:sym typeface="Droid Sans"/>
            </a:endParaRP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Tasks: Categorization, task matching, payments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600">
              <a:latin typeface="Droid Sans"/>
              <a:ea typeface="Droid Sans"/>
              <a:cs typeface="Droid Sans"/>
              <a:sym typeface="Droid Sans"/>
            </a:endParaRP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Valuable UI feedback from low-fi prototype</a:t>
            </a: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More impactful product + customer target + life feedback from participants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600">
              <a:latin typeface="Droid Sans"/>
              <a:ea typeface="Droid Sans"/>
              <a:cs typeface="Droid Sans"/>
              <a:sym typeface="Droid Sans"/>
            </a:endParaRPr>
          </a:p>
          <a:p>
            <a:pPr rtl="0" lvl="0" indent="-4191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Rethinking next steps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" name="Shape 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" name="Shape 50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Tasks</a:t>
            </a:r>
          </a:p>
        </p:txBody>
      </p:sp>
      <p:sp>
        <p:nvSpPr>
          <p:cNvPr id="51" name="Shape 51"/>
          <p:cNvSpPr txBox="1"/>
          <p:nvPr>
            <p:ph idx="1" type="subTitle"/>
          </p:nvPr>
        </p:nvSpPr>
        <p:spPr>
          <a:xfrm>
            <a:off y="2840053" x="685800"/>
            <a:ext cy="7847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Complex, Moderate, Simple</a:t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" name="Shape 3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6" name="Shape 396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Thank you!</a:t>
            </a:r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0" name="Shape 4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1" name="Shape 401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Discussions and Q&amp;A</a:t>
            </a:r>
          </a:p>
        </p:txBody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5" name="Shape 4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6" name="Shape 40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Image Sources</a:t>
            </a:r>
          </a:p>
        </p:txBody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y="10477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sz="2400" lang="en">
                <a:latin typeface="Droid Sans"/>
                <a:ea typeface="Droid Sans"/>
                <a:cs typeface="Droid Sans"/>
                <a:sym typeface="Droid Sans"/>
              </a:rPr>
              <a:t>Pop Image: </a:t>
            </a:r>
            <a:r>
              <a:rPr u="sng" sz="2400" lang="en">
                <a:solidFill>
                  <a:schemeClr val="hlink"/>
                </a:solidFill>
                <a:latin typeface="Droid Sans"/>
                <a:ea typeface="Droid Sans"/>
                <a:cs typeface="Droid Sans"/>
                <a:sym typeface="Droid Sans"/>
                <a:hlinkClick r:id="rId3"/>
              </a:rPr>
              <a:t>http://blog.lookthink.com/wp-content/uploads/2012/11/pop.png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latin typeface="Droid Sans"/>
              <a:ea typeface="Droid Sans"/>
              <a:cs typeface="Droid Sans"/>
              <a:sym typeface="Droid Sans"/>
            </a:endParaRPr>
          </a:p>
          <a:p>
            <a:pPr rtl="0" lvl="0" indent="-3810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sz="2400" lang="en">
                <a:latin typeface="Droid Sans"/>
                <a:ea typeface="Droid Sans"/>
                <a:cs typeface="Droid Sans"/>
                <a:sym typeface="Droid Sans"/>
              </a:rPr>
              <a:t>Handshake: </a:t>
            </a:r>
            <a:r>
              <a:rPr u="sng" sz="2400" lang="en">
                <a:solidFill>
                  <a:schemeClr val="hlink"/>
                </a:solidFill>
                <a:latin typeface="Droid Sans"/>
                <a:ea typeface="Droid Sans"/>
                <a:cs typeface="Droid Sans"/>
                <a:sym typeface="Droid Sans"/>
                <a:hlinkClick r:id="rId4"/>
              </a:rPr>
              <a:t>http://www.snaboitiz.com/wp-content/themes/StudioPress_Red/images/handshake.jpg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latin typeface="Droid Sans"/>
              <a:ea typeface="Droid Sans"/>
              <a:cs typeface="Droid Sans"/>
              <a:sym typeface="Droid Sans"/>
            </a:endParaRPr>
          </a:p>
          <a:p>
            <a:pPr rtl="0" lvl="0" indent="-38100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sz="2400" lang="en">
                <a:latin typeface="Droid Sans"/>
                <a:ea typeface="Droid Sans"/>
                <a:cs typeface="Droid Sans"/>
                <a:sym typeface="Droid Sans"/>
              </a:rPr>
              <a:t>All other images by presentation authors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5"/>
            <a:ext cy="5143499" cx="6741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5"/>
            <a:ext cy="5143499" cx="6741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5"/>
            <a:ext cy="5143499" cx="6741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